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90" r:id="rId4"/>
    <p:sldId id="291" r:id="rId5"/>
    <p:sldId id="292" r:id="rId6"/>
    <p:sldId id="293" r:id="rId7"/>
    <p:sldId id="294" r:id="rId8"/>
    <p:sldId id="289" r:id="rId9"/>
  </p:sldIdLst>
  <p:sldSz cx="9144000" cy="6858000" type="screen4x3"/>
  <p:notesSz cx="7102475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7931E"/>
    <a:srgbClr val="004C86"/>
    <a:srgbClr val="A6CE39"/>
    <a:srgbClr val="C8C8C8"/>
    <a:srgbClr val="B4B4B4"/>
    <a:srgbClr val="D9D9D9"/>
    <a:srgbClr val="CFCFCF"/>
    <a:srgbClr val="E7E7E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68" autoAdjust="0"/>
    <p:restoredTop sz="94614" autoAdjust="0"/>
  </p:normalViewPr>
  <p:slideViewPr>
    <p:cSldViewPr snapToGrid="0">
      <p:cViewPr varScale="1">
        <p:scale>
          <a:sx n="102" d="100"/>
          <a:sy n="102" d="100"/>
        </p:scale>
        <p:origin x="168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590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r">
              <a:defRPr sz="1300"/>
            </a:lvl1pPr>
          </a:lstStyle>
          <a:p>
            <a:fld id="{1F76A52E-4417-4E27-9758-92D08BBC5588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r">
              <a:defRPr sz="1300"/>
            </a:lvl1pPr>
          </a:lstStyle>
          <a:p>
            <a:fld id="{695A4955-3250-4C52-AD3C-DF6C06AC8C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66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r">
              <a:defRPr sz="1300"/>
            </a:lvl1pPr>
          </a:lstStyle>
          <a:p>
            <a:fld id="{E417F555-C859-41F8-956C-88E96E80F91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59" rIns="95518" bIns="4775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5518" tIns="47759" rIns="95518" bIns="4775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r">
              <a:defRPr sz="1300"/>
            </a:lvl1pPr>
          </a:lstStyle>
          <a:p>
            <a:fld id="{B33B0E10-8B42-4B4E-BA4A-503F89590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993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B0E10-8B42-4B4E-BA4A-503F89590C97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0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개체 틀 1"/>
          <p:cNvSpPr>
            <a:spLocks noGrp="1"/>
          </p:cNvSpPr>
          <p:nvPr userDrawn="1">
            <p:ph type="title"/>
          </p:nvPr>
        </p:nvSpPr>
        <p:spPr>
          <a:xfrm>
            <a:off x="578105" y="1037804"/>
            <a:ext cx="6464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800" b="1" spc="-150">
                <a:solidFill>
                  <a:srgbClr val="004C86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2" name="부제목 2"/>
          <p:cNvSpPr>
            <a:spLocks noGrp="1"/>
          </p:cNvSpPr>
          <p:nvPr userDrawn="1">
            <p:ph type="subTitle" idx="1"/>
          </p:nvPr>
        </p:nvSpPr>
        <p:spPr>
          <a:xfrm>
            <a:off x="578105" y="2088895"/>
            <a:ext cx="6489700" cy="5588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A6CE3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pic>
        <p:nvPicPr>
          <p:cNvPr id="18" name="그림 17" descr="하이리온2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" y="6240009"/>
            <a:ext cx="9143973" cy="393191"/>
          </a:xfrm>
          <a:prstGeom prst="rect">
            <a:avLst/>
          </a:prstGeom>
        </p:spPr>
      </p:pic>
      <p:grpSp>
        <p:nvGrpSpPr>
          <p:cNvPr id="28" name="그룹 27"/>
          <p:cNvGrpSpPr/>
          <p:nvPr userDrawn="1"/>
        </p:nvGrpSpPr>
        <p:grpSpPr>
          <a:xfrm>
            <a:off x="5793207" y="2109960"/>
            <a:ext cx="2581275" cy="3695700"/>
            <a:chOff x="5793207" y="2109960"/>
            <a:chExt cx="2581275" cy="3695700"/>
          </a:xfrm>
        </p:grpSpPr>
        <p:sp>
          <p:nvSpPr>
            <p:cNvPr id="25" name="타원 24"/>
            <p:cNvSpPr/>
            <p:nvPr userDrawn="1"/>
          </p:nvSpPr>
          <p:spPr>
            <a:xfrm>
              <a:off x="6581954" y="4728055"/>
              <a:ext cx="1719207" cy="38559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4" name="그림 23" descr="하이리온2-02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5793207" y="2109960"/>
              <a:ext cx="2581275" cy="36957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gradFill>
          <a:gsLst>
            <a:gs pos="76000">
              <a:schemeClr val="bg1"/>
            </a:gs>
            <a:gs pos="0">
              <a:schemeClr val="bg1">
                <a:lumMod val="85000"/>
              </a:schemeClr>
            </a:gs>
            <a:gs pos="25000">
              <a:schemeClr val="bg1">
                <a:lumMod val="8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 descr="하이리온2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" y="6240009"/>
            <a:ext cx="9143973" cy="393191"/>
          </a:xfrm>
          <a:prstGeom prst="rect">
            <a:avLst/>
          </a:prstGeom>
        </p:spPr>
      </p:pic>
      <p:pic>
        <p:nvPicPr>
          <p:cNvPr id="26" name="그림 25" descr="하이리온2-0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69205" y="550843"/>
            <a:ext cx="1219200" cy="1371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bg>
      <p:bgPr>
        <a:gradFill>
          <a:gsLst>
            <a:gs pos="76000">
              <a:schemeClr val="bg1"/>
            </a:gs>
            <a:gs pos="0">
              <a:schemeClr val="bg1">
                <a:lumMod val="85000"/>
              </a:schemeClr>
            </a:gs>
            <a:gs pos="25000">
              <a:schemeClr val="bg1">
                <a:lumMod val="8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527088" y="393894"/>
            <a:ext cx="3771900" cy="422028"/>
          </a:xfrm>
        </p:spPr>
        <p:txBody>
          <a:bodyPr>
            <a:normAutofit/>
          </a:bodyPr>
          <a:lstStyle>
            <a:lvl1pPr algn="l">
              <a:defRPr sz="1900" b="1">
                <a:solidFill>
                  <a:srgbClr val="969696"/>
                </a:solidFill>
                <a:latin typeface="KoPub돋움체_Pro Bold" panose="02020603020101020101" pitchFamily="18" charset="-127"/>
                <a:ea typeface="KoPub돋움체_Pro Bold" panose="02020603020101020101" pitchFamily="18" charset="-127"/>
              </a:defRPr>
            </a:lvl1pPr>
          </a:lstStyle>
          <a:p>
            <a:r>
              <a:rPr lang="ko-KR" altLang="en-US" dirty="0" smtClean="0"/>
              <a:t>제목 텍스트 스타일</a:t>
            </a:r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 flipV="1">
            <a:off x="0" y="6635205"/>
            <a:ext cx="9144000" cy="236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" name="그림 23" descr="하이리온2-0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9526" y="5212079"/>
            <a:ext cx="1249701" cy="1522437"/>
          </a:xfrm>
          <a:prstGeom prst="rect">
            <a:avLst/>
          </a:prstGeom>
        </p:spPr>
      </p:pic>
      <p:grpSp>
        <p:nvGrpSpPr>
          <p:cNvPr id="20" name="그룹 19"/>
          <p:cNvGrpSpPr/>
          <p:nvPr userDrawn="1"/>
        </p:nvGrpSpPr>
        <p:grpSpPr>
          <a:xfrm>
            <a:off x="0" y="393894"/>
            <a:ext cx="9144000" cy="422028"/>
            <a:chOff x="0" y="337618"/>
            <a:chExt cx="9144000" cy="534576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4304714" y="337618"/>
              <a:ext cx="4839285" cy="5345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0" y="337618"/>
              <a:ext cx="393895" cy="5345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0" y="337618"/>
              <a:ext cx="9144000" cy="534576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8" name="부제목 5"/>
          <p:cNvSpPr>
            <a:spLocks noGrp="1"/>
          </p:cNvSpPr>
          <p:nvPr userDrawn="1">
            <p:ph type="subTitle" idx="10" hasCustomPrompt="1"/>
          </p:nvPr>
        </p:nvSpPr>
        <p:spPr>
          <a:xfrm>
            <a:off x="5918200" y="149896"/>
            <a:ext cx="3073530" cy="266284"/>
          </a:xfrm>
        </p:spPr>
        <p:txBody>
          <a:bodyPr>
            <a:normAutofit/>
          </a:bodyPr>
          <a:lstStyle>
            <a:lvl1pPr algn="r">
              <a:buNone/>
              <a:defRPr sz="1100">
                <a:solidFill>
                  <a:srgbClr val="004C86"/>
                </a:solidFill>
                <a:latin typeface="KoPub돋움체_Pro Light" panose="02020603020101020101" pitchFamily="18" charset="-127"/>
                <a:ea typeface="KoPub돋움체_Pro Light" panose="02020603020101020101" pitchFamily="18" charset="-127"/>
              </a:defRPr>
            </a:lvl1pPr>
          </a:lstStyle>
          <a:p>
            <a:r>
              <a:rPr lang="en-US" altLang="ko-KR" sz="1200" dirty="0" smtClean="0"/>
              <a:t>ERICA </a:t>
            </a:r>
            <a:r>
              <a:rPr lang="ko-KR" altLang="en-US" sz="1200" dirty="0" smtClean="0"/>
              <a:t>교무처 학사팀</a:t>
            </a:r>
            <a:endParaRPr lang="ko-KR" altLang="en-US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및 내용">
    <p:bg>
      <p:bgPr>
        <a:gradFill>
          <a:gsLst>
            <a:gs pos="76000">
              <a:schemeClr val="bg1"/>
            </a:gs>
            <a:gs pos="0">
              <a:schemeClr val="bg1">
                <a:lumMod val="85000"/>
              </a:schemeClr>
            </a:gs>
            <a:gs pos="25000">
              <a:schemeClr val="bg1">
                <a:lumMod val="8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527088" y="393894"/>
            <a:ext cx="3771900" cy="422028"/>
          </a:xfrm>
        </p:spPr>
        <p:txBody>
          <a:bodyPr>
            <a:normAutofit/>
          </a:bodyPr>
          <a:lstStyle>
            <a:lvl1pPr algn="l">
              <a:defRPr sz="1900" b="1">
                <a:solidFill>
                  <a:srgbClr val="969696"/>
                </a:solidFill>
                <a:latin typeface="KoPub돋움체_Pro Bold" panose="02020603020101020101" pitchFamily="18" charset="-127"/>
                <a:ea typeface="KoPub돋움체_Pro Bold" panose="02020603020101020101" pitchFamily="18" charset="-127"/>
              </a:defRPr>
            </a:lvl1pPr>
          </a:lstStyle>
          <a:p>
            <a:r>
              <a:rPr lang="ko-KR" altLang="en-US" dirty="0" smtClean="0"/>
              <a:t>제목 텍스트 스타일</a:t>
            </a:r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 flipV="1">
            <a:off x="0" y="6635205"/>
            <a:ext cx="9144000" cy="236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" name="그룹 19"/>
          <p:cNvGrpSpPr/>
          <p:nvPr userDrawn="1"/>
        </p:nvGrpSpPr>
        <p:grpSpPr>
          <a:xfrm>
            <a:off x="0" y="393894"/>
            <a:ext cx="9144000" cy="422028"/>
            <a:chOff x="0" y="337618"/>
            <a:chExt cx="9144000" cy="534576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4304714" y="337618"/>
              <a:ext cx="4839285" cy="5345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0" y="337618"/>
              <a:ext cx="393895" cy="5345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0" y="337618"/>
              <a:ext cx="9144000" cy="534576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8" name="부제목 5"/>
          <p:cNvSpPr>
            <a:spLocks noGrp="1"/>
          </p:cNvSpPr>
          <p:nvPr userDrawn="1">
            <p:ph type="subTitle" idx="10" hasCustomPrompt="1"/>
          </p:nvPr>
        </p:nvSpPr>
        <p:spPr>
          <a:xfrm>
            <a:off x="5918200" y="149896"/>
            <a:ext cx="3073530" cy="266284"/>
          </a:xfrm>
        </p:spPr>
        <p:txBody>
          <a:bodyPr>
            <a:normAutofit/>
          </a:bodyPr>
          <a:lstStyle>
            <a:lvl1pPr algn="r">
              <a:buNone/>
              <a:defRPr sz="1100">
                <a:solidFill>
                  <a:srgbClr val="004C86"/>
                </a:solidFill>
                <a:latin typeface="KoPub돋움체_Pro Light" panose="02020603020101020101" pitchFamily="18" charset="-127"/>
                <a:ea typeface="KoPub돋움체_Pro Light" panose="02020603020101020101" pitchFamily="18" charset="-127"/>
              </a:defRPr>
            </a:lvl1pPr>
          </a:lstStyle>
          <a:p>
            <a:r>
              <a:rPr lang="en-US" altLang="ko-KR" sz="1200" dirty="0" smtClean="0"/>
              <a:t>ERICA </a:t>
            </a:r>
            <a:r>
              <a:rPr lang="ko-KR" altLang="en-US" sz="1200" dirty="0" smtClean="0"/>
              <a:t>교무처 학사팀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66565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구역 머리글">
    <p:bg>
      <p:bgPr>
        <a:gradFill>
          <a:gsLst>
            <a:gs pos="76000">
              <a:schemeClr val="bg1"/>
            </a:gs>
            <a:gs pos="0">
              <a:schemeClr val="bg1">
                <a:lumMod val="85000"/>
              </a:schemeClr>
            </a:gs>
            <a:gs pos="25000">
              <a:schemeClr val="bg1">
                <a:lumMod val="8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텍스트 개체 틀 16"/>
          <p:cNvSpPr>
            <a:spLocks noGrp="1"/>
          </p:cNvSpPr>
          <p:nvPr userDrawn="1">
            <p:ph type="body" sz="quarter" idx="10"/>
          </p:nvPr>
        </p:nvSpPr>
        <p:spPr>
          <a:xfrm>
            <a:off x="1346471" y="5821683"/>
            <a:ext cx="4622800" cy="21544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buNone/>
              <a:defRPr sz="800">
                <a:solidFill>
                  <a:srgbClr val="969696"/>
                </a:solidFill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pic>
        <p:nvPicPr>
          <p:cNvPr id="18" name="그림 17" descr="하이리온2-0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3234" y="1880571"/>
            <a:ext cx="3743325" cy="781050"/>
          </a:xfrm>
          <a:prstGeom prst="rect">
            <a:avLst/>
          </a:prstGeom>
        </p:spPr>
      </p:pic>
      <p:pic>
        <p:nvPicPr>
          <p:cNvPr id="20" name="그림 19" descr="하이리온2-05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6007" y="5562915"/>
            <a:ext cx="1533525" cy="666750"/>
          </a:xfrm>
          <a:prstGeom prst="rect">
            <a:avLst/>
          </a:prstGeom>
        </p:spPr>
      </p:pic>
      <p:pic>
        <p:nvPicPr>
          <p:cNvPr id="23" name="그림 22" descr="하이리온2-07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781807" y="4749364"/>
            <a:ext cx="3905250" cy="1438275"/>
          </a:xfrm>
          <a:prstGeom prst="rect">
            <a:avLst/>
          </a:prstGeom>
        </p:spPr>
      </p:pic>
      <p:pic>
        <p:nvPicPr>
          <p:cNvPr id="29" name="그림 28" descr="하이리온2-08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54939" y="1641886"/>
            <a:ext cx="1971675" cy="3619500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 flipV="1">
            <a:off x="0" y="6635205"/>
            <a:ext cx="9144000" cy="236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구역 머리글">
    <p:bg>
      <p:bgPr>
        <a:gradFill>
          <a:gsLst>
            <a:gs pos="76000">
              <a:schemeClr val="bg1"/>
            </a:gs>
            <a:gs pos="0">
              <a:schemeClr val="bg1">
                <a:lumMod val="85000"/>
              </a:schemeClr>
            </a:gs>
            <a:gs pos="25000">
              <a:schemeClr val="bg1">
                <a:lumMod val="8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텍스트 개체 틀 16"/>
          <p:cNvSpPr>
            <a:spLocks noGrp="1"/>
          </p:cNvSpPr>
          <p:nvPr userDrawn="1">
            <p:ph type="body" sz="quarter" idx="10"/>
          </p:nvPr>
        </p:nvSpPr>
        <p:spPr>
          <a:xfrm>
            <a:off x="1346471" y="5821683"/>
            <a:ext cx="4622800" cy="21544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buNone/>
              <a:defRPr sz="800">
                <a:solidFill>
                  <a:srgbClr val="969696"/>
                </a:solidFill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pic>
        <p:nvPicPr>
          <p:cNvPr id="18" name="그림 17" descr="하이리온2-0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3234" y="1880571"/>
            <a:ext cx="3743325" cy="781050"/>
          </a:xfrm>
          <a:prstGeom prst="rect">
            <a:avLst/>
          </a:prstGeom>
        </p:spPr>
      </p:pic>
      <p:pic>
        <p:nvPicPr>
          <p:cNvPr id="20" name="그림 19" descr="하이리온2-05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6007" y="5562915"/>
            <a:ext cx="1533525" cy="666750"/>
          </a:xfrm>
          <a:prstGeom prst="rect">
            <a:avLst/>
          </a:prstGeom>
        </p:spPr>
      </p:pic>
      <p:pic>
        <p:nvPicPr>
          <p:cNvPr id="23" name="그림 22" descr="하이리온2-07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781807" y="4749364"/>
            <a:ext cx="3905250" cy="1438275"/>
          </a:xfrm>
          <a:prstGeom prst="rect">
            <a:avLst/>
          </a:prstGeom>
        </p:spPr>
      </p:pic>
      <p:pic>
        <p:nvPicPr>
          <p:cNvPr id="29" name="그림 28" descr="하이리온2-08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54939" y="1641886"/>
            <a:ext cx="1971675" cy="3619500"/>
          </a:xfrm>
          <a:prstGeom prst="rect">
            <a:avLst/>
          </a:prstGeom>
        </p:spPr>
      </p:pic>
      <p:pic>
        <p:nvPicPr>
          <p:cNvPr id="9" name="그림 8" descr="하이리온1-07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428500" y="5639680"/>
            <a:ext cx="1691091" cy="162604"/>
          </a:xfrm>
          <a:prstGeom prst="rect">
            <a:avLst/>
          </a:prstGeom>
        </p:spPr>
      </p:pic>
      <p:sp>
        <p:nvSpPr>
          <p:cNvPr id="10" name="직사각형 9"/>
          <p:cNvSpPr/>
          <p:nvPr userDrawn="1"/>
        </p:nvSpPr>
        <p:spPr>
          <a:xfrm flipV="1">
            <a:off x="0" y="6635205"/>
            <a:ext cx="9144000" cy="236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6F35E17-D0AC-4361-B14C-309B078D802D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C07E18-9F45-4AE5-A522-8C0A17298E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95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6F35E17-D0AC-4361-B14C-309B078D802D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C07E18-9F45-4AE5-A522-8C0A17298E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4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bg1"/>
            </a:gs>
            <a:gs pos="0">
              <a:schemeClr val="bg1">
                <a:lumMod val="85000"/>
              </a:schemeClr>
            </a:gs>
            <a:gs pos="25000">
              <a:schemeClr val="bg1">
                <a:lumMod val="8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17A9-1FA0-4FAB-92EF-3E6F3BDE73AE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24EA-AB9A-4AAE-A7D6-B5534FF001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65" r:id="rId4"/>
    <p:sldLayoutId id="2147483654" r:id="rId5"/>
    <p:sldLayoutId id="2147483662" r:id="rId6"/>
    <p:sldLayoutId id="2147483663" r:id="rId7"/>
    <p:sldLayoutId id="2147483664" r:id="rId8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79067"/>
              </p:ext>
            </p:extLst>
          </p:nvPr>
        </p:nvGraphicFramePr>
        <p:xfrm>
          <a:off x="600788" y="4142707"/>
          <a:ext cx="5311124" cy="182269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2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소속 대학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전화번호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소속 대학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전화번호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공학대학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031-400-5119,5123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언론정보대학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031-400-5394</a:t>
                      </a:r>
                      <a:endParaRPr lang="ko-KR" altLang="en-US" sz="1050" dirty="0" smtClean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소프트웨어융합대학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031-400-1004~5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경상대학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031-400-5610</a:t>
                      </a:r>
                      <a:endParaRPr lang="ko-KR" altLang="en-US" sz="1050" dirty="0" smtClean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약학대학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031-400-5793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디자인대학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031-400-5684</a:t>
                      </a:r>
                      <a:endParaRPr lang="ko-KR" altLang="en-US" sz="1050" dirty="0" smtClean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과학기술융합대학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031-400-5456</a:t>
                      </a:r>
                      <a:endParaRPr lang="ko-KR" altLang="en-US" sz="1050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예체능대학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031-400-5725</a:t>
                      </a:r>
                      <a:endParaRPr lang="ko-KR" altLang="en-US" sz="1050" dirty="0" smtClean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  국제문화대학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latin typeface="KoPub돋움체 Light" panose="00000300000000000000" pitchFamily="2" charset="-127"/>
                          <a:ea typeface="KoPub돋움체 Light" panose="00000300000000000000" pitchFamily="2" charset="-127"/>
                        </a:rPr>
                        <a:t>031-400-5310</a:t>
                      </a:r>
                      <a:endParaRPr lang="ko-KR" altLang="en-US" sz="1050" dirty="0" smtClean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ko-KR" altLang="en-US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ko-KR" altLang="en-US" dirty="0">
                        <a:latin typeface="KoPub돋움체 Light" panose="00000300000000000000" pitchFamily="2" charset="-127"/>
                        <a:ea typeface="KoPub돋움체 Light" panose="00000300000000000000" pitchFamily="2" charset="-127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0787" y="3751993"/>
            <a:ext cx="1150902" cy="3462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bg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소속대학 문의처</a:t>
            </a:r>
            <a:endParaRPr lang="ko-KR" altLang="en-US" sz="1100" dirty="0">
              <a:solidFill>
                <a:schemeClr val="bg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57" b="31383"/>
          <a:stretch/>
        </p:blipFill>
        <p:spPr>
          <a:xfrm>
            <a:off x="210030" y="435551"/>
            <a:ext cx="2913689" cy="964624"/>
          </a:xfrm>
          <a:prstGeom prst="rect">
            <a:avLst/>
          </a:prstGeom>
        </p:spPr>
      </p:pic>
      <p:sp>
        <p:nvSpPr>
          <p:cNvPr id="9" name="제목 1"/>
          <p:cNvSpPr txBox="1">
            <a:spLocks/>
          </p:cNvSpPr>
          <p:nvPr/>
        </p:nvSpPr>
        <p:spPr>
          <a:xfrm>
            <a:off x="549968" y="627017"/>
            <a:ext cx="6921985" cy="15537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800" b="1" kern="1200" spc="-150">
                <a:solidFill>
                  <a:srgbClr val="004C8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50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2024</a:t>
            </a:r>
            <a:r>
              <a:rPr lang="ko-KR" altLang="en-US" sz="350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년 </a:t>
            </a:r>
            <a:r>
              <a:rPr lang="en-US" altLang="ko-KR" sz="350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8</a:t>
            </a:r>
            <a:r>
              <a:rPr lang="ko-KR" altLang="en-US" sz="350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월 </a:t>
            </a:r>
            <a:r>
              <a:rPr lang="ko-KR" altLang="en-US" sz="350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졸업을 위한</a:t>
            </a:r>
            <a:r>
              <a:rPr lang="en-US" altLang="ko-KR" sz="440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/>
            </a:r>
            <a:br>
              <a:rPr lang="en-US" altLang="ko-KR" sz="440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r>
              <a:rPr lang="ko-KR" altLang="en-US" sz="600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예비졸업사정</a:t>
            </a:r>
            <a:r>
              <a:rPr lang="en-US" altLang="ko-KR" sz="3600" b="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</a:t>
            </a:r>
            <a:r>
              <a:rPr lang="ko-KR" altLang="en-US" sz="3600" b="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학생용</a:t>
            </a:r>
            <a:r>
              <a:rPr lang="en-US" altLang="ko-KR" sz="3600" b="0" spc="-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</a:t>
            </a:r>
            <a:endParaRPr lang="ko-KR" altLang="en-US" sz="3600" b="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0" name="모서리가 둥근 사각형 설명선 9"/>
          <p:cNvSpPr/>
          <p:nvPr/>
        </p:nvSpPr>
        <p:spPr>
          <a:xfrm>
            <a:off x="6730738" y="699249"/>
            <a:ext cx="2060177" cy="1152525"/>
          </a:xfrm>
          <a:prstGeom prst="wedgeRoundRectCallout">
            <a:avLst>
              <a:gd name="adj1" fmla="val -31536"/>
              <a:gd name="adj2" fmla="val 68285"/>
              <a:gd name="adj3" fmla="val 16667"/>
            </a:avLst>
          </a:prstGeom>
          <a:solidFill>
            <a:srgbClr val="205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졸업을 앞둔 </a:t>
            </a:r>
            <a:endParaRPr lang="en-US" altLang="ko-KR" sz="1200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마지막 학기의 학생들은</a:t>
            </a:r>
            <a:endParaRPr lang="en-US" altLang="ko-KR" sz="1200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 가능 여부를 </a:t>
            </a:r>
            <a:endParaRPr lang="en-US" altLang="ko-KR" sz="1200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반드시 직접 점검해야 합니다</a:t>
            </a:r>
            <a:r>
              <a:rPr lang="en-US" altLang="ko-KR" sz="12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</a:t>
            </a:r>
            <a:endParaRPr lang="ko-KR" altLang="en-US" sz="1200" dirty="0">
              <a:latin typeface="KoPub돋움체_Pro Medium" panose="02020603020101020101" pitchFamily="18" charset="-127"/>
              <a:ea typeface="KoPub돋움체_Pro Medium" panose="02020603020101020101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직선 연결선 18"/>
          <p:cNvCxnSpPr/>
          <p:nvPr/>
        </p:nvCxnSpPr>
        <p:spPr>
          <a:xfrm>
            <a:off x="6124255" y="3864934"/>
            <a:ext cx="8707" cy="1872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7573112" y="3864934"/>
            <a:ext cx="8707" cy="1872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743201" y="748938"/>
            <a:ext cx="3381054" cy="523220"/>
          </a:xfrm>
          <a:prstGeom prst="rect">
            <a:avLst/>
          </a:prstGeom>
          <a:solidFill>
            <a:srgbClr val="A6CE39"/>
          </a:solidFill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‘</a:t>
            </a:r>
            <a:r>
              <a:rPr lang="ko-KR" altLang="en-US" sz="28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예비 졸업 사정</a:t>
            </a:r>
            <a:r>
              <a:rPr lang="en-US" altLang="ko-KR" sz="28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’ </a:t>
            </a:r>
            <a:r>
              <a:rPr lang="ko-KR" altLang="en-US" sz="28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이란</a:t>
            </a:r>
            <a:r>
              <a:rPr lang="en-US" altLang="ko-KR" sz="28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  <a:endParaRPr lang="ko-KR" altLang="en-US" sz="2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8359" y="1253496"/>
            <a:ext cx="6219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ko-KR" altLang="en-US" sz="16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수강신청 최종 완료 </a:t>
            </a:r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</a:t>
            </a:r>
            <a:r>
              <a:rPr lang="en-US" altLang="ko-KR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</a:t>
            </a:r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16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미 충족된 </a:t>
            </a:r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졸업요건을 </a:t>
            </a:r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확인하고 수강 정정에</a:t>
            </a:r>
            <a:endParaRPr lang="en-US" altLang="ko-KR" sz="1600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   </a:t>
            </a:r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반영하기 위해 </a:t>
            </a:r>
            <a:r>
              <a:rPr lang="en-US" altLang="ko-KR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졸업예정자가 </a:t>
            </a:r>
            <a:r>
              <a:rPr lang="ko-KR" altLang="en-US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 기준을 </a:t>
            </a:r>
            <a:r>
              <a:rPr lang="ko-KR" altLang="en-US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확인</a:t>
            </a:r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하는</a:t>
            </a:r>
            <a:r>
              <a:rPr lang="en-US" altLang="ko-KR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과정입니다</a:t>
            </a:r>
            <a:r>
              <a:rPr lang="en-US" altLang="ko-KR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</a:t>
            </a:r>
            <a:endParaRPr lang="en-US" altLang="ko-KR" sz="1600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2343" y="5274773"/>
            <a:ext cx="244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졸업요건 및 수강 현황 점검</a:t>
            </a:r>
            <a:endParaRPr lang="ko-KR" altLang="en-US" sz="1400" b="1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1758507" y="3823064"/>
            <a:ext cx="1105988" cy="1105988"/>
          </a:xfrm>
          <a:prstGeom prst="ellipse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직접</a:t>
            </a:r>
            <a:endParaRPr lang="en-US" altLang="ko-KR" sz="14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전산</a:t>
            </a:r>
            <a:r>
              <a:rPr lang="ko-KR" altLang="en-US" sz="14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endParaRPr lang="en-US" altLang="ko-KR" sz="14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조회</a:t>
            </a:r>
            <a:endParaRPr lang="ko-KR" altLang="en-US" sz="1400" dirty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3204134" y="3823064"/>
            <a:ext cx="1105988" cy="1105988"/>
          </a:xfrm>
          <a:prstGeom prst="ellipse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전산</a:t>
            </a:r>
            <a:endParaRPr lang="en-US" altLang="ko-KR" sz="14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확인</a:t>
            </a:r>
            <a:endParaRPr lang="en-US" altLang="ko-KR" sz="1400" b="1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처리</a:t>
            </a:r>
            <a:endParaRPr lang="ko-KR" altLang="en-US" sz="1400" dirty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4693305" y="3823064"/>
            <a:ext cx="1105988" cy="1105988"/>
          </a:xfrm>
          <a:prstGeom prst="ellipse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</a:t>
            </a:r>
            <a:r>
              <a:rPr lang="ko-KR" altLang="en-US" sz="1400" dirty="0" err="1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필요시</a:t>
            </a:r>
            <a:r>
              <a:rPr lang="en-US" altLang="ko-KR" sz="14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</a:t>
            </a: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전화</a:t>
            </a:r>
            <a:endParaRPr lang="en-US" altLang="ko-KR" sz="14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상담</a:t>
            </a:r>
            <a:endParaRPr lang="ko-KR" altLang="en-US" sz="1400" b="1" dirty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6159820" y="3823064"/>
            <a:ext cx="1105988" cy="1105988"/>
          </a:xfrm>
          <a:prstGeom prst="ellipse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마지막학기</a:t>
            </a:r>
            <a:endParaRPr lang="en-US" altLang="ko-KR" sz="14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진행</a:t>
            </a:r>
            <a:endParaRPr lang="ko-KR" altLang="en-US" sz="1400" b="1" dirty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cxnSp>
        <p:nvCxnSpPr>
          <p:cNvPr id="10" name="직선 화살표 연결선 9"/>
          <p:cNvCxnSpPr>
            <a:stCxn id="5" idx="6"/>
            <a:endCxn id="6" idx="2"/>
          </p:cNvCxnSpPr>
          <p:nvPr/>
        </p:nvCxnSpPr>
        <p:spPr>
          <a:xfrm>
            <a:off x="2864495" y="4376058"/>
            <a:ext cx="339639" cy="0"/>
          </a:xfrm>
          <a:prstGeom prst="straightConnector1">
            <a:avLst/>
          </a:prstGeom>
          <a:ln w="76200">
            <a:solidFill>
              <a:srgbClr val="C8C8C8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6" idx="6"/>
            <a:endCxn id="7" idx="2"/>
          </p:cNvCxnSpPr>
          <p:nvPr/>
        </p:nvCxnSpPr>
        <p:spPr>
          <a:xfrm>
            <a:off x="4310122" y="4376058"/>
            <a:ext cx="383183" cy="0"/>
          </a:xfrm>
          <a:prstGeom prst="straightConnector1">
            <a:avLst/>
          </a:prstGeom>
          <a:ln w="76200">
            <a:solidFill>
              <a:srgbClr val="C8C8C8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7" idx="6"/>
            <a:endCxn id="8" idx="2"/>
          </p:cNvCxnSpPr>
          <p:nvPr/>
        </p:nvCxnSpPr>
        <p:spPr>
          <a:xfrm>
            <a:off x="5799293" y="4376058"/>
            <a:ext cx="360527" cy="0"/>
          </a:xfrm>
          <a:prstGeom prst="straightConnector1">
            <a:avLst/>
          </a:prstGeom>
          <a:ln w="76200">
            <a:solidFill>
              <a:srgbClr val="C8C8C8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1605227" y="3823064"/>
            <a:ext cx="8706" cy="1821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359005" y="5765074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>
                <a:solidFill>
                  <a:srgbClr val="0070C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개강</a:t>
            </a:r>
            <a:endParaRPr lang="ko-KR" altLang="en-US" sz="1200" b="1" dirty="0">
              <a:solidFill>
                <a:srgbClr val="0070C0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48882" y="5765074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>
                <a:solidFill>
                  <a:srgbClr val="0070C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 정정</a:t>
            </a:r>
            <a:endParaRPr lang="ko-KR" altLang="en-US" sz="1200" b="1" dirty="0">
              <a:solidFill>
                <a:srgbClr val="0070C0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391886" y="3823064"/>
            <a:ext cx="1036320" cy="1821041"/>
          </a:xfrm>
          <a:prstGeom prst="rect">
            <a:avLst/>
          </a:prstGeom>
          <a:solidFill>
            <a:srgbClr val="004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</a:t>
            </a:r>
            <a:endParaRPr lang="en-US" altLang="ko-KR" sz="1600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6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예정자의</a:t>
            </a:r>
            <a:endParaRPr lang="en-US" altLang="ko-KR" sz="1600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endParaRPr lang="en-US" altLang="ko-KR" sz="1600" b="1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6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마지막</a:t>
            </a:r>
            <a:endParaRPr lang="en-US" altLang="ko-KR" sz="1600" b="1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6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학기</a:t>
            </a:r>
            <a:endParaRPr lang="en-US" altLang="ko-KR" sz="1600" b="1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7573471" y="3823064"/>
            <a:ext cx="1105988" cy="1105988"/>
          </a:xfrm>
          <a:prstGeom prst="ellipse">
            <a:avLst/>
          </a:prstGeom>
          <a:solidFill>
            <a:srgbClr val="004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본</a:t>
            </a:r>
            <a:endParaRPr lang="en-US" altLang="ko-KR" sz="1400" dirty="0" smtClean="0">
              <a:solidFill>
                <a:schemeClr val="bg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</a:t>
            </a:r>
            <a:endParaRPr lang="en-US" altLang="ko-KR" sz="1400" dirty="0" smtClean="0">
              <a:solidFill>
                <a:schemeClr val="bg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사정</a:t>
            </a:r>
            <a:endParaRPr lang="ko-KR" altLang="en-US" sz="1400" b="1" dirty="0">
              <a:solidFill>
                <a:schemeClr val="bg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cxnSp>
        <p:nvCxnSpPr>
          <p:cNvPr id="63" name="직선 화살표 연결선 62"/>
          <p:cNvCxnSpPr/>
          <p:nvPr/>
        </p:nvCxnSpPr>
        <p:spPr>
          <a:xfrm>
            <a:off x="7210082" y="4376058"/>
            <a:ext cx="360527" cy="0"/>
          </a:xfrm>
          <a:prstGeom prst="straightConnector1">
            <a:avLst/>
          </a:prstGeom>
          <a:ln w="76200">
            <a:solidFill>
              <a:srgbClr val="C8C8C8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10082" y="5765074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rgbClr val="0070C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학기 종강</a:t>
            </a:r>
            <a:endParaRPr lang="ko-KR" altLang="en-US" sz="1200" b="1" dirty="0">
              <a:solidFill>
                <a:srgbClr val="0070C0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8932" y="2252740"/>
            <a:ext cx="621973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ko-KR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‘</a:t>
            </a:r>
            <a:r>
              <a:rPr lang="ko-KR" altLang="en-US" sz="1600" b="1" dirty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졸업사정필독사항</a:t>
            </a:r>
            <a:r>
              <a:rPr lang="en-US" altLang="ko-KR" sz="1600" b="1" dirty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’</a:t>
            </a:r>
            <a:r>
              <a:rPr lang="ko-KR" altLang="en-US" sz="1600" b="1" dirty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을 </a:t>
            </a:r>
            <a:r>
              <a:rPr lang="ko-KR" altLang="en-US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통해 졸업 기준을 전산에서</a:t>
            </a:r>
            <a:r>
              <a:rPr lang="en-US" altLang="ko-KR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체크합니다</a:t>
            </a:r>
            <a:r>
              <a:rPr lang="en-US" altLang="ko-KR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en-US" altLang="ko-KR" sz="1000" b="1" dirty="0" smtClean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ko-KR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‘</a:t>
            </a:r>
            <a:r>
              <a:rPr lang="ko-KR" altLang="en-US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졸업사정조회</a:t>
            </a:r>
            <a:r>
              <a:rPr lang="en-US" altLang="ko-KR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’</a:t>
            </a:r>
            <a:r>
              <a:rPr lang="ko-KR" altLang="en-US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를 통해 나의 졸업 가능여부를 확인합니다</a:t>
            </a:r>
            <a:r>
              <a:rPr lang="en-US" altLang="ko-KR" sz="16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</a:t>
            </a:r>
            <a:endParaRPr lang="en-US" altLang="ko-KR" sz="1600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9767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57" y="1728077"/>
            <a:ext cx="2415798" cy="709882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63"/>
          <a:stretch/>
        </p:blipFill>
        <p:spPr>
          <a:xfrm>
            <a:off x="458857" y="2507810"/>
            <a:ext cx="6716521" cy="289150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 조회 </a:t>
            </a:r>
            <a:r>
              <a:rPr lang="en-US" altLang="ko-KR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: </a:t>
            </a:r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주전공</a:t>
            </a:r>
            <a:endParaRPr lang="ko-KR" altLang="en-US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A8980-AA4B-434A-BF5F-14AB19CA3344}"/>
              </a:ext>
            </a:extLst>
          </p:cNvPr>
          <p:cNvSpPr txBox="1"/>
          <p:nvPr/>
        </p:nvSpPr>
        <p:spPr>
          <a:xfrm>
            <a:off x="458857" y="1084995"/>
            <a:ext cx="8292669" cy="307777"/>
          </a:xfrm>
          <a:prstGeom prst="rect">
            <a:avLst/>
          </a:prstGeom>
          <a:solidFill>
            <a:srgbClr val="A6CE3A"/>
          </a:solidFill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수강신청 로그인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 조회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주전공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제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1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전공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</a:t>
            </a:r>
            <a:endParaRPr lang="ko-KR" altLang="en-US" sz="1400" b="1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27088" y="2824632"/>
            <a:ext cx="1959376" cy="2574681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27088" y="5432368"/>
            <a:ext cx="21585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졸업필독사항확인 체크항목</a:t>
            </a:r>
            <a:endParaRPr lang="ko-KR" altLang="en-US" sz="1050" b="1" dirty="0">
              <a:solidFill>
                <a:srgbClr val="FF0000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75" y="2387415"/>
            <a:ext cx="654771" cy="654771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64" y="2387415"/>
            <a:ext cx="654771" cy="654771"/>
          </a:xfrm>
          <a:prstGeom prst="rect">
            <a:avLst/>
          </a:prstGeom>
        </p:spPr>
      </p:pic>
      <p:sp>
        <p:nvSpPr>
          <p:cNvPr id="16" name="사각형 설명선 4">
            <a:extLst>
              <a:ext uri="{FF2B5EF4-FFF2-40B4-BE49-F238E27FC236}">
                <a16:creationId xmlns:a16="http://schemas.microsoft.com/office/drawing/2014/main" id="{51BBE5E4-FF53-4A77-B563-DECFF7253897}"/>
              </a:ext>
            </a:extLst>
          </p:cNvPr>
          <p:cNvSpPr/>
          <p:nvPr/>
        </p:nvSpPr>
        <p:spPr>
          <a:xfrm>
            <a:off x="6620635" y="1568064"/>
            <a:ext cx="2267726" cy="906691"/>
          </a:xfrm>
          <a:prstGeom prst="wedgeRectCallout">
            <a:avLst>
              <a:gd name="adj1" fmla="val -62231"/>
              <a:gd name="adj2" fmla="val 7353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[</a:t>
            </a: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주의</a:t>
            </a:r>
            <a:r>
              <a:rPr lang="en-US" altLang="ko-KR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] </a:t>
            </a: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이번 학기 </a:t>
            </a:r>
            <a:r>
              <a:rPr lang="ko-KR" altLang="en-US" sz="1200" dirty="0" err="1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수강학점이</a:t>
            </a: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endParaRPr lang="en-US" altLang="ko-KR" sz="1200" dirty="0" smtClean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기록되어 있으니</a:t>
            </a:r>
            <a:r>
              <a:rPr lang="en-US" altLang="ko-KR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</a:t>
            </a: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1200" dirty="0" err="1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기취득한</a:t>
            </a: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내역과</a:t>
            </a:r>
            <a:endParaRPr lang="en-US" altLang="ko-KR" sz="1200" dirty="0" smtClean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함께 </a:t>
            </a:r>
            <a:r>
              <a:rPr lang="ko-KR" altLang="en-US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졸업요건을 충족하게 되는지</a:t>
            </a:r>
            <a:endParaRPr lang="en-US" altLang="ko-KR" sz="1200" b="1" dirty="0" smtClean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반드시 확인</a:t>
            </a:r>
            <a:endParaRPr lang="en-US" altLang="ko-KR" sz="1200" b="1" dirty="0" smtClean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2815376" y="3433106"/>
            <a:ext cx="215208" cy="233204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2815376" y="3981746"/>
            <a:ext cx="215208" cy="233204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원호 19"/>
          <p:cNvSpPr/>
          <p:nvPr/>
        </p:nvSpPr>
        <p:spPr>
          <a:xfrm rot="3138623">
            <a:off x="2372953" y="3403111"/>
            <a:ext cx="867428" cy="696687"/>
          </a:xfrm>
          <a:prstGeom prst="arc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 설명선 4">
            <a:extLst>
              <a:ext uri="{FF2B5EF4-FFF2-40B4-BE49-F238E27FC236}">
                <a16:creationId xmlns:a16="http://schemas.microsoft.com/office/drawing/2014/main" id="{51BBE5E4-FF53-4A77-B563-DECFF7253897}"/>
              </a:ext>
            </a:extLst>
          </p:cNvPr>
          <p:cNvSpPr/>
          <p:nvPr/>
        </p:nvSpPr>
        <p:spPr>
          <a:xfrm>
            <a:off x="2613149" y="5559326"/>
            <a:ext cx="1401502" cy="906691"/>
          </a:xfrm>
          <a:prstGeom prst="wedgeRectCallout">
            <a:avLst>
              <a:gd name="adj1" fmla="val -15417"/>
              <a:gd name="adj2" fmla="val -21822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교양선택</a:t>
            </a: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영역의 </a:t>
            </a:r>
            <a:endParaRPr lang="en-US" altLang="ko-KR" sz="1200" dirty="0" smtClean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총 배당학점과</a:t>
            </a:r>
            <a:endParaRPr lang="en-US" altLang="ko-KR" sz="1200" dirty="0" smtClean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지정선택영역의 </a:t>
            </a:r>
            <a:endParaRPr lang="en-US" altLang="ko-KR" sz="1200" dirty="0" smtClean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학점 비교 확인</a:t>
            </a:r>
            <a:endParaRPr lang="ko-KR" altLang="en-US" sz="1200" dirty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4B053DC-C47E-48E6-BFEA-9D37AFF8CFE4}"/>
              </a:ext>
            </a:extLst>
          </p:cNvPr>
          <p:cNvSpPr/>
          <p:nvPr/>
        </p:nvSpPr>
        <p:spPr>
          <a:xfrm>
            <a:off x="458857" y="1709594"/>
            <a:ext cx="618505" cy="2270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647731" y="1930960"/>
            <a:ext cx="479833" cy="1139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1606386" y="2108270"/>
            <a:ext cx="1268269" cy="271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765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 조회 </a:t>
            </a:r>
            <a:r>
              <a:rPr lang="en-US" altLang="ko-KR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: </a:t>
            </a:r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선수강</a:t>
            </a:r>
            <a:r>
              <a:rPr lang="en-US" altLang="ko-KR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/</a:t>
            </a:r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미필과목</a:t>
            </a:r>
            <a:endParaRPr lang="ko-KR" altLang="en-US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A8980-AA4B-434A-BF5F-14AB19CA3344}"/>
              </a:ext>
            </a:extLst>
          </p:cNvPr>
          <p:cNvSpPr txBox="1"/>
          <p:nvPr/>
        </p:nvSpPr>
        <p:spPr>
          <a:xfrm>
            <a:off x="458857" y="1084995"/>
            <a:ext cx="8292669" cy="307777"/>
          </a:xfrm>
          <a:prstGeom prst="rect">
            <a:avLst/>
          </a:prstGeom>
          <a:solidFill>
            <a:srgbClr val="A6CE3A"/>
          </a:solidFill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수강신청 로그인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 조회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선수강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/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미필과목 조회</a:t>
            </a:r>
            <a:endParaRPr lang="ko-KR" altLang="en-US" sz="1400" b="1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7" y="1563040"/>
            <a:ext cx="8458806" cy="398012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6" name="직사각형 5"/>
          <p:cNvSpPr/>
          <p:nvPr/>
        </p:nvSpPr>
        <p:spPr>
          <a:xfrm>
            <a:off x="528529" y="4763743"/>
            <a:ext cx="8325760" cy="83167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CC2E822-B4F9-40D5-92DD-BC901C8DE3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219" y="4209586"/>
            <a:ext cx="560038" cy="562866"/>
          </a:xfrm>
          <a:prstGeom prst="rect">
            <a:avLst/>
          </a:prstGeom>
        </p:spPr>
      </p:pic>
      <p:sp>
        <p:nvSpPr>
          <p:cNvPr id="8" name="사각형 설명선 4">
            <a:extLst>
              <a:ext uri="{FF2B5EF4-FFF2-40B4-BE49-F238E27FC236}">
                <a16:creationId xmlns:a16="http://schemas.microsoft.com/office/drawing/2014/main" id="{51BBE5E4-FF53-4A77-B563-DECFF7253897}"/>
              </a:ext>
            </a:extLst>
          </p:cNvPr>
          <p:cNvSpPr/>
          <p:nvPr/>
        </p:nvSpPr>
        <p:spPr>
          <a:xfrm>
            <a:off x="7239130" y="2851843"/>
            <a:ext cx="1512396" cy="1023472"/>
          </a:xfrm>
          <a:prstGeom prst="wedgeRectCallout">
            <a:avLst>
              <a:gd name="adj1" fmla="val -72423"/>
              <a:gd name="adj2" fmla="val 9489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클릭하면</a:t>
            </a:r>
            <a:endParaRPr lang="en-US" altLang="ko-KR" sz="1200" dirty="0" smtClean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하단에 이수여부 </a:t>
            </a:r>
            <a:endParaRPr lang="en-US" altLang="ko-KR" sz="1200" dirty="0" smtClean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세부내역 확인 가능</a:t>
            </a:r>
            <a:endParaRPr lang="ko-KR" altLang="en-US" sz="1200" b="1" dirty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088" y="2061587"/>
            <a:ext cx="2342861" cy="688449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630287" y="2275472"/>
            <a:ext cx="1239662" cy="4745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0814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 조회 </a:t>
            </a:r>
            <a:r>
              <a:rPr lang="en-US" altLang="ko-KR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: </a:t>
            </a:r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기타전공</a:t>
            </a:r>
            <a:endParaRPr lang="ko-KR" altLang="en-US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A8980-AA4B-434A-BF5F-14AB19CA3344}"/>
              </a:ext>
            </a:extLst>
          </p:cNvPr>
          <p:cNvSpPr txBox="1"/>
          <p:nvPr/>
        </p:nvSpPr>
        <p:spPr>
          <a:xfrm>
            <a:off x="458857" y="1084995"/>
            <a:ext cx="8150989" cy="307777"/>
          </a:xfrm>
          <a:prstGeom prst="rect">
            <a:avLst/>
          </a:prstGeom>
          <a:solidFill>
            <a:srgbClr val="A6CE3A"/>
          </a:solidFill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수강신청 로그인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 조회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제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2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전공 등 선택</a:t>
            </a:r>
            <a:endParaRPr lang="ko-KR" altLang="en-US" sz="1400" b="1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7" y="1626924"/>
            <a:ext cx="7553029" cy="316628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292" y="1299538"/>
            <a:ext cx="654771" cy="65477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49" y="3145060"/>
            <a:ext cx="654771" cy="654771"/>
          </a:xfrm>
          <a:prstGeom prst="rect">
            <a:avLst/>
          </a:prstGeom>
        </p:spPr>
      </p:pic>
      <p:sp>
        <p:nvSpPr>
          <p:cNvPr id="10" name="사각형 설명선 4">
            <a:extLst>
              <a:ext uri="{FF2B5EF4-FFF2-40B4-BE49-F238E27FC236}">
                <a16:creationId xmlns:a16="http://schemas.microsoft.com/office/drawing/2014/main" id="{51BBE5E4-FF53-4A77-B563-DECFF7253897}"/>
              </a:ext>
            </a:extLst>
          </p:cNvPr>
          <p:cNvSpPr/>
          <p:nvPr/>
        </p:nvSpPr>
        <p:spPr>
          <a:xfrm>
            <a:off x="5059680" y="5104899"/>
            <a:ext cx="2127701" cy="1052061"/>
          </a:xfrm>
          <a:prstGeom prst="wedgeRectCallout">
            <a:avLst>
              <a:gd name="adj1" fmla="val 58287"/>
              <a:gd name="adj2" fmla="val -9431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[</a:t>
            </a: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주의</a:t>
            </a:r>
            <a:r>
              <a:rPr lang="en-US" altLang="ko-KR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] </a:t>
            </a:r>
            <a:r>
              <a:rPr lang="ko-KR" altLang="en-US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수강내역이 기록되어 있지 않으므로</a:t>
            </a:r>
            <a:r>
              <a:rPr lang="en-US" altLang="ko-KR" sz="1200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 </a:t>
            </a:r>
            <a:r>
              <a:rPr lang="ko-KR" altLang="en-US" sz="1200" b="1" dirty="0" err="1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잔여학점에</a:t>
            </a:r>
            <a:r>
              <a:rPr lang="ko-KR" altLang="en-US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대한 </a:t>
            </a:r>
            <a:endParaRPr lang="en-US" altLang="ko-KR" sz="1200" b="1" dirty="0" smtClean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b="1" dirty="0" err="1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수강내역을</a:t>
            </a:r>
            <a:r>
              <a:rPr lang="ko-KR" altLang="en-US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‘</a:t>
            </a:r>
            <a:r>
              <a:rPr lang="ko-KR" altLang="en-US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신청내역</a:t>
            </a:r>
            <a:r>
              <a:rPr lang="en-US" altLang="ko-KR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＇</a:t>
            </a:r>
            <a:r>
              <a:rPr lang="ko-KR" altLang="en-US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에서 </a:t>
            </a:r>
            <a:endParaRPr lang="en-US" altLang="ko-KR" sz="1200" b="1" dirty="0" smtClean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b="1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한번 더 확인 필요</a:t>
            </a:r>
            <a:endParaRPr lang="ko-KR" altLang="en-US" sz="1200" b="1" dirty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088" y="2502996"/>
            <a:ext cx="2264431" cy="4665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CC2E822-B4F9-40D5-92DD-BC901C8DE3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500" y="2832507"/>
            <a:ext cx="560038" cy="562866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74B053DC-C47E-48E6-BFEA-9D37AFF8CFE4}"/>
              </a:ext>
            </a:extLst>
          </p:cNvPr>
          <p:cNvSpPr/>
          <p:nvPr/>
        </p:nvSpPr>
        <p:spPr>
          <a:xfrm>
            <a:off x="1786021" y="2598355"/>
            <a:ext cx="725479" cy="3711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93509" y="5260157"/>
            <a:ext cx="318625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학과간공통교과목은 </a:t>
            </a:r>
            <a:r>
              <a:rPr lang="ko-KR" altLang="en-US" sz="1200" b="1" dirty="0" err="1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주전공</a:t>
            </a:r>
            <a:r>
              <a:rPr lang="ko-KR" altLang="en-US" sz="12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기준으로 인정되며</a:t>
            </a:r>
            <a:r>
              <a:rPr lang="en-US" altLang="ko-KR" sz="12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 </a:t>
            </a:r>
          </a:p>
          <a:p>
            <a:pPr algn="ctr"/>
            <a:r>
              <a:rPr lang="ko-KR" altLang="en-US" sz="1200" b="1" dirty="0" err="1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주전공</a:t>
            </a:r>
            <a:r>
              <a:rPr lang="en-US" altLang="ko-KR" sz="12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/2</a:t>
            </a:r>
            <a:r>
              <a:rPr lang="ko-KR" altLang="en-US" sz="12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전공 중 선택적으로 인정할 수 없으므로</a:t>
            </a:r>
            <a:endParaRPr lang="en-US" altLang="ko-KR" sz="1200" b="1" dirty="0" smtClean="0">
              <a:solidFill>
                <a:srgbClr val="FF0000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b="1" dirty="0" err="1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다전공</a:t>
            </a:r>
            <a:r>
              <a:rPr lang="ko-KR" altLang="en-US" sz="12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1200" b="1" dirty="0" err="1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중복학점</a:t>
            </a:r>
            <a:r>
              <a:rPr lang="ko-KR" altLang="en-US" sz="12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카운트에 유의</a:t>
            </a:r>
            <a:endParaRPr lang="ko-KR" altLang="en-US" sz="1200" b="1" dirty="0">
              <a:solidFill>
                <a:srgbClr val="FF0000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8103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 조회 </a:t>
            </a:r>
            <a:r>
              <a:rPr lang="en-US" altLang="ko-KR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: </a:t>
            </a:r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기타전공</a:t>
            </a:r>
            <a:endParaRPr lang="ko-KR" altLang="en-US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A8980-AA4B-434A-BF5F-14AB19CA3344}"/>
              </a:ext>
            </a:extLst>
          </p:cNvPr>
          <p:cNvSpPr txBox="1"/>
          <p:nvPr/>
        </p:nvSpPr>
        <p:spPr>
          <a:xfrm>
            <a:off x="458857" y="1084995"/>
            <a:ext cx="8268684" cy="523220"/>
          </a:xfrm>
          <a:prstGeom prst="rect">
            <a:avLst/>
          </a:prstGeom>
          <a:solidFill>
            <a:srgbClr val="A6CE3A"/>
          </a:solidFill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수강신청 로그인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신청내역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수업코드클릭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강의 계획서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err="1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이수구분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확인</a:t>
            </a:r>
            <a:endParaRPr lang="en-US" altLang="ko-KR" sz="1400" b="1" dirty="0" smtClean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포털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수업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교육과정조회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교육과정조회</a:t>
            </a:r>
            <a:endParaRPr lang="ko-KR" altLang="en-US" sz="1400" b="1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0" name="사각형 설명선 4">
            <a:extLst>
              <a:ext uri="{FF2B5EF4-FFF2-40B4-BE49-F238E27FC236}">
                <a16:creationId xmlns:a16="http://schemas.microsoft.com/office/drawing/2014/main" id="{51BBE5E4-FF53-4A77-B563-DECFF7253897}"/>
              </a:ext>
            </a:extLst>
          </p:cNvPr>
          <p:cNvSpPr/>
          <p:nvPr/>
        </p:nvSpPr>
        <p:spPr>
          <a:xfrm>
            <a:off x="458857" y="5213838"/>
            <a:ext cx="7082485" cy="1336598"/>
          </a:xfrm>
          <a:prstGeom prst="wedgeRectCallout">
            <a:avLst>
              <a:gd name="adj1" fmla="val 4687"/>
              <a:gd name="adj2" fmla="val 22563"/>
            </a:avLst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다전공은</a:t>
            </a:r>
            <a:r>
              <a:rPr lang="ko-KR" altLang="en-US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졸업사정조회에 </a:t>
            </a:r>
            <a:r>
              <a:rPr lang="ko-KR" altLang="en-US" sz="1200" dirty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수강내역이 기록되어 있지 </a:t>
            </a:r>
            <a:r>
              <a:rPr lang="ko-KR" altLang="en-US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않으므로 다른 방법을 통해 </a:t>
            </a:r>
            <a:r>
              <a:rPr lang="ko-KR" altLang="en-US" sz="1200" dirty="0" err="1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이수구분을</a:t>
            </a:r>
            <a:r>
              <a:rPr lang="ko-KR" altLang="en-US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확인할 수 있습니다</a:t>
            </a:r>
            <a:r>
              <a:rPr lang="en-US" altLang="ko-KR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</a:t>
            </a:r>
          </a:p>
          <a:p>
            <a:r>
              <a:rPr lang="ko-KR" altLang="en-US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대체로 과목이 개설된 이수구분으로 인정되지만</a:t>
            </a:r>
            <a:r>
              <a:rPr lang="en-US" altLang="ko-KR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</a:t>
            </a:r>
            <a:r>
              <a:rPr lang="ko-KR" altLang="en-US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1200" dirty="0" err="1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다전공</a:t>
            </a:r>
            <a:r>
              <a:rPr lang="ko-KR" altLang="en-US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학과의 교육과정 상 해당 과목이 어떤 이수구분으로</a:t>
            </a:r>
            <a:endParaRPr lang="en-US" altLang="ko-KR" sz="1200" dirty="0" smtClean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인정되는지 확인하는 것이 필요합니다</a:t>
            </a:r>
            <a:r>
              <a:rPr lang="en-US" altLang="ko-KR" sz="1200" dirty="0" smtClean="0">
                <a:solidFill>
                  <a:srgbClr val="0000FF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</a:t>
            </a:r>
          </a:p>
          <a:p>
            <a:endParaRPr lang="en-US" altLang="ko-KR" sz="1200" dirty="0" smtClean="0">
              <a:solidFill>
                <a:srgbClr val="0000FF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※</a:t>
            </a: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문의처 </a:t>
            </a:r>
            <a:r>
              <a:rPr lang="en-US" altLang="ko-KR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: </a:t>
            </a:r>
            <a:r>
              <a:rPr lang="ko-KR" altLang="en-US" sz="1200" dirty="0" err="1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다전공</a:t>
            </a: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학과 또는 </a:t>
            </a:r>
            <a:r>
              <a:rPr lang="ko-KR" altLang="en-US" sz="1200" dirty="0" err="1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학사팀</a:t>
            </a:r>
            <a:r>
              <a:rPr lang="en-US" altLang="ko-KR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(031-400-4215)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7" y="1877288"/>
            <a:ext cx="8305411" cy="296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84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졸업필독사항 확인</a:t>
            </a:r>
            <a:endParaRPr lang="ko-KR" altLang="en-US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A8980-AA4B-434A-BF5F-14AB19CA3344}"/>
              </a:ext>
            </a:extLst>
          </p:cNvPr>
          <p:cNvSpPr txBox="1"/>
          <p:nvPr/>
        </p:nvSpPr>
        <p:spPr>
          <a:xfrm>
            <a:off x="458856" y="1084995"/>
            <a:ext cx="8277737" cy="307777"/>
          </a:xfrm>
          <a:prstGeom prst="rect">
            <a:avLst/>
          </a:prstGeom>
          <a:solidFill>
            <a:srgbClr val="A6CE3A"/>
          </a:solidFill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수강신청 로그인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졸업사정조회 </a:t>
            </a:r>
            <a:r>
              <a:rPr lang="en-US" altLang="ko-KR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졸업필독사항확인 </a:t>
            </a:r>
            <a:r>
              <a:rPr lang="en-US" altLang="ko-KR" sz="1400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– </a:t>
            </a:r>
            <a:r>
              <a:rPr lang="ko-KR" altLang="en-US" sz="14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체크</a:t>
            </a:r>
            <a:r>
              <a:rPr lang="en-US" altLang="ko-KR" sz="14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/</a:t>
            </a:r>
            <a:r>
              <a:rPr lang="ko-KR" altLang="en-US" sz="1400" b="1" dirty="0" smtClean="0">
                <a:solidFill>
                  <a:srgbClr val="FF000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저장</a:t>
            </a:r>
            <a:endParaRPr lang="ko-KR" altLang="en-US" sz="1400" b="1" dirty="0">
              <a:solidFill>
                <a:srgbClr val="FF0000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0" name="사각형 설명선 4">
            <a:extLst>
              <a:ext uri="{FF2B5EF4-FFF2-40B4-BE49-F238E27FC236}">
                <a16:creationId xmlns:a16="http://schemas.microsoft.com/office/drawing/2014/main" id="{51BBE5E4-FF53-4A77-B563-DECFF7253897}"/>
              </a:ext>
            </a:extLst>
          </p:cNvPr>
          <p:cNvSpPr/>
          <p:nvPr/>
        </p:nvSpPr>
        <p:spPr>
          <a:xfrm>
            <a:off x="4127301" y="1444922"/>
            <a:ext cx="4609291" cy="1390688"/>
          </a:xfrm>
          <a:prstGeom prst="wedgeRectCallout">
            <a:avLst>
              <a:gd name="adj1" fmla="val 4687"/>
              <a:gd name="adj2" fmla="val 5013"/>
            </a:avLst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졸업필독사항 확인 버튼 클릭</a:t>
            </a:r>
            <a:endParaRPr lang="en-US" altLang="ko-KR" sz="12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팝업 </a:t>
            </a:r>
            <a:r>
              <a:rPr lang="en-US" altLang="ko-KR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‘</a:t>
            </a: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졸업필독사항</a:t>
            </a:r>
            <a:r>
              <a:rPr lang="en-US" altLang="ko-KR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＇</a:t>
            </a: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확인</a:t>
            </a:r>
            <a:endParaRPr lang="en-US" altLang="ko-KR" sz="12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각 항목 확인 후 우측 체크박스에 체크</a:t>
            </a:r>
            <a:endParaRPr lang="en-US" altLang="ko-KR" sz="12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모두 체크 완료 후 </a:t>
            </a:r>
            <a:r>
              <a:rPr lang="en-US" altLang="ko-KR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‘</a:t>
            </a: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‘ </a:t>
            </a:r>
            <a:r>
              <a:rPr lang="ko-KR" altLang="en-US" sz="1200" dirty="0" smtClean="0">
                <a:solidFill>
                  <a:schemeClr val="tx1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버튼 클릭</a:t>
            </a:r>
            <a:endParaRPr lang="en-US" altLang="ko-KR" sz="1200" dirty="0" smtClean="0">
              <a:solidFill>
                <a:schemeClr val="tx1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200" dirty="0" smtClean="0">
                <a:solidFill>
                  <a:srgbClr val="0070C0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미 처리시 학과별 개별 상담 진행 됨</a:t>
            </a:r>
            <a:endParaRPr lang="ko-KR" altLang="en-US" sz="1200" dirty="0">
              <a:solidFill>
                <a:srgbClr val="0070C0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7" y="1444921"/>
            <a:ext cx="3483282" cy="271149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7" t="16772"/>
          <a:stretch/>
        </p:blipFill>
        <p:spPr>
          <a:xfrm>
            <a:off x="2217185" y="2887759"/>
            <a:ext cx="6749145" cy="3709975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74B053DC-C47E-48E6-BFEA-9D37AFF8CFE4}"/>
              </a:ext>
            </a:extLst>
          </p:cNvPr>
          <p:cNvSpPr/>
          <p:nvPr/>
        </p:nvSpPr>
        <p:spPr>
          <a:xfrm>
            <a:off x="1628503" y="2492997"/>
            <a:ext cx="896983" cy="2799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CC2E822-B4F9-40D5-92DD-BC901C8DE3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38" y="2620389"/>
            <a:ext cx="560038" cy="56286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ACC2E822-B4F9-40D5-92DD-BC901C8DE3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928" y="6206439"/>
            <a:ext cx="560038" cy="56286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448" y="3261013"/>
            <a:ext cx="788942" cy="78894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1" y="2260944"/>
            <a:ext cx="2889725" cy="101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00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 조회하기</a:t>
            </a:r>
            <a:r>
              <a:rPr lang="en-US" altLang="ko-KR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</a:t>
            </a:r>
            <a:r>
              <a:rPr lang="ko-KR" altLang="en-US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참고</a:t>
            </a:r>
            <a:r>
              <a:rPr lang="en-US" altLang="ko-KR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</a:t>
            </a:r>
            <a:endParaRPr lang="ko-KR" altLang="en-US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4" name="그림 3" descr="스크린샷이(가) 표시된 사진&#10;&#10;매우 높은 신뢰도로 생성된 설명">
            <a:extLst>
              <a:ext uri="{FF2B5EF4-FFF2-40B4-BE49-F238E27FC236}">
                <a16:creationId xmlns:a16="http://schemas.microsoft.com/office/drawing/2014/main" id="{059C24D0-1DA4-46BF-B0FB-5737A4D2F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8" y="1437105"/>
            <a:ext cx="4383108" cy="3378916"/>
          </a:xfrm>
          <a:prstGeom prst="rect">
            <a:avLst/>
          </a:prstGeom>
        </p:spPr>
      </p:pic>
      <p:pic>
        <p:nvPicPr>
          <p:cNvPr id="5" name="그림 4" descr="스크린샷이(가) 표시된 사진&#10;&#10;매우 높은 신뢰도로 생성된 설명">
            <a:extLst>
              <a:ext uri="{FF2B5EF4-FFF2-40B4-BE49-F238E27FC236}">
                <a16:creationId xmlns:a16="http://schemas.microsoft.com/office/drawing/2014/main" id="{17FE9400-AB48-46A2-88C0-6604202FE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953" y="2333366"/>
            <a:ext cx="5825965" cy="4148793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4B053DC-C47E-48E6-BFEA-9D37AFF8CFE4}"/>
              </a:ext>
            </a:extLst>
          </p:cNvPr>
          <p:cNvSpPr/>
          <p:nvPr/>
        </p:nvSpPr>
        <p:spPr>
          <a:xfrm>
            <a:off x="707163" y="2573033"/>
            <a:ext cx="792162" cy="245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E8E4E34-F961-4DD8-AC5B-670E948CD7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368" y="2669860"/>
            <a:ext cx="560038" cy="56286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CC2E822-B4F9-40D5-92DD-BC901C8DE3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111" y="5018651"/>
            <a:ext cx="560038" cy="5628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CA8980-AA4B-434A-BF5F-14AB19CA3344}"/>
              </a:ext>
            </a:extLst>
          </p:cNvPr>
          <p:cNvSpPr txBox="1"/>
          <p:nvPr/>
        </p:nvSpPr>
        <p:spPr>
          <a:xfrm>
            <a:off x="458857" y="1084995"/>
            <a:ext cx="4992017" cy="307777"/>
          </a:xfrm>
          <a:prstGeom prst="rect">
            <a:avLst/>
          </a:prstGeom>
          <a:solidFill>
            <a:srgbClr val="A6CE3A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HY-in </a:t>
            </a:r>
            <a:r>
              <a:rPr lang="ko-KR" altLang="en-US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로그인 </a:t>
            </a:r>
            <a:r>
              <a:rPr lang="en-US" altLang="ko-KR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MY</a:t>
            </a:r>
            <a:r>
              <a:rPr lang="ko-KR" altLang="en-US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홈 </a:t>
            </a:r>
            <a:r>
              <a:rPr lang="en-US" altLang="ko-KR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성적</a:t>
            </a:r>
            <a:r>
              <a:rPr lang="en-US" altLang="ko-KR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/</a:t>
            </a:r>
            <a:r>
              <a:rPr lang="ko-KR" altLang="en-US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졸업사정조회 </a:t>
            </a:r>
            <a:r>
              <a:rPr lang="en-US" altLang="ko-KR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&gt; </a:t>
            </a:r>
            <a:r>
              <a:rPr lang="ko-KR" altLang="en-US" sz="1400" b="1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졸업사정조회</a:t>
            </a:r>
          </a:p>
        </p:txBody>
      </p:sp>
      <p:sp>
        <p:nvSpPr>
          <p:cNvPr id="10" name="사각형 설명선 4">
            <a:extLst>
              <a:ext uri="{FF2B5EF4-FFF2-40B4-BE49-F238E27FC236}">
                <a16:creationId xmlns:a16="http://schemas.microsoft.com/office/drawing/2014/main" id="{51BBE5E4-FF53-4A77-B563-DECFF7253897}"/>
              </a:ext>
            </a:extLst>
          </p:cNvPr>
          <p:cNvSpPr/>
          <p:nvPr/>
        </p:nvSpPr>
        <p:spPr>
          <a:xfrm>
            <a:off x="1215914" y="5826033"/>
            <a:ext cx="1512396" cy="656125"/>
          </a:xfrm>
          <a:prstGeom prst="wedgeRectCallout">
            <a:avLst>
              <a:gd name="adj1" fmla="val 144659"/>
              <a:gd name="adj2" fmla="val -16866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각 항목 클릭하면</a:t>
            </a:r>
            <a:endParaRPr lang="en-US" altLang="ko-KR" sz="1200" b="1" dirty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b="1" dirty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하단에 세부 내용</a:t>
            </a:r>
            <a:endParaRPr lang="en-US" altLang="ko-KR" sz="1200" b="1" dirty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b="1" dirty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확인 가능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4B053DC-C47E-48E6-BFEA-9D37AFF8CFE4}"/>
              </a:ext>
            </a:extLst>
          </p:cNvPr>
          <p:cNvSpPr/>
          <p:nvPr/>
        </p:nvSpPr>
        <p:spPr>
          <a:xfrm>
            <a:off x="4125277" y="3003796"/>
            <a:ext cx="792162" cy="245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각형 설명선 4">
            <a:extLst>
              <a:ext uri="{FF2B5EF4-FFF2-40B4-BE49-F238E27FC236}">
                <a16:creationId xmlns:a16="http://schemas.microsoft.com/office/drawing/2014/main" id="{51BBE5E4-FF53-4A77-B563-DECFF7253897}"/>
              </a:ext>
            </a:extLst>
          </p:cNvPr>
          <p:cNvSpPr/>
          <p:nvPr/>
        </p:nvSpPr>
        <p:spPr>
          <a:xfrm>
            <a:off x="5450874" y="2100990"/>
            <a:ext cx="1512396" cy="534205"/>
          </a:xfrm>
          <a:prstGeom prst="wedgeRectCallout">
            <a:avLst>
              <a:gd name="adj1" fmla="val -78500"/>
              <a:gd name="adj2" fmla="val 14807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주전공</a:t>
            </a:r>
            <a:r>
              <a:rPr lang="en-US" altLang="ko-KR" sz="1200" b="1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 </a:t>
            </a:r>
            <a:r>
              <a:rPr lang="ko-KR" altLang="en-US" sz="1200" b="1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기타 전공</a:t>
            </a:r>
            <a:endParaRPr lang="en-US" altLang="ko-KR" sz="1200" b="1" dirty="0" smtClean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ctr"/>
            <a:r>
              <a:rPr lang="ko-KR" altLang="en-US" sz="1200" b="1" dirty="0" smtClean="0">
                <a:solidFill>
                  <a:srgbClr val="00457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구분하여 조회</a:t>
            </a:r>
            <a:endParaRPr lang="ko-KR" altLang="en-US" sz="1200" b="1" dirty="0">
              <a:solidFill>
                <a:srgbClr val="00457E"/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CA8980-AA4B-434A-BF5F-14AB19CA3344}"/>
              </a:ext>
            </a:extLst>
          </p:cNvPr>
          <p:cNvSpPr txBox="1"/>
          <p:nvPr/>
        </p:nvSpPr>
        <p:spPr>
          <a:xfrm>
            <a:off x="5424747" y="1084995"/>
            <a:ext cx="357321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ko-KR" altLang="en-US" sz="12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수강신청 이외 포탈 </a:t>
            </a:r>
            <a:r>
              <a:rPr lang="en-US" altLang="ko-KR" sz="12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MY</a:t>
            </a:r>
            <a:r>
              <a:rPr lang="ko-KR" altLang="en-US" sz="1200" b="1" dirty="0" smtClean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홈 메뉴에서도 가능</a:t>
            </a:r>
            <a:endParaRPr lang="ko-KR" altLang="en-US" sz="1200" b="1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0736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9752</TotalTime>
  <Words>401</Words>
  <Application>Microsoft Office PowerPoint</Application>
  <PresentationFormat>화면 슬라이드 쇼(4:3)</PresentationFormat>
  <Paragraphs>105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KoPub돋움체 Light</vt:lpstr>
      <vt:lpstr>KoPub돋움체_Pro Bold</vt:lpstr>
      <vt:lpstr>KoPub돋움체_Pro Light</vt:lpstr>
      <vt:lpstr>KoPub돋움체_Pro Medium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졸업사정 조회 : 주전공</vt:lpstr>
      <vt:lpstr>졸업사정 조회 : 선수강/미필과목</vt:lpstr>
      <vt:lpstr>졸업사정 조회 : 기타전공</vt:lpstr>
      <vt:lpstr>졸업사정 조회 : 기타전공</vt:lpstr>
      <vt:lpstr>졸업필독사항 확인</vt:lpstr>
      <vt:lpstr>졸업사정 조회하기(참고)</vt:lpstr>
    </vt:vector>
  </TitlesOfParts>
  <Company>한양대학교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hyupc</dc:creator>
  <cp:lastModifiedBy>서유경</cp:lastModifiedBy>
  <cp:revision>226</cp:revision>
  <cp:lastPrinted>2023-08-24T06:19:53Z</cp:lastPrinted>
  <dcterms:created xsi:type="dcterms:W3CDTF">2011-12-15T05:20:41Z</dcterms:created>
  <dcterms:modified xsi:type="dcterms:W3CDTF">2024-02-26T05:50:18Z</dcterms:modified>
</cp:coreProperties>
</file>